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9"/>
  </p:notesMasterIdLst>
  <p:sldIdLst>
    <p:sldId id="282" r:id="rId2"/>
    <p:sldId id="283" r:id="rId3"/>
    <p:sldId id="274" r:id="rId4"/>
    <p:sldId id="284" r:id="rId5"/>
    <p:sldId id="275" r:id="rId6"/>
    <p:sldId id="285" r:id="rId7"/>
    <p:sldId id="276" r:id="rId8"/>
    <p:sldId id="286" r:id="rId9"/>
    <p:sldId id="277" r:id="rId10"/>
    <p:sldId id="287" r:id="rId11"/>
    <p:sldId id="278" r:id="rId12"/>
    <p:sldId id="288" r:id="rId13"/>
    <p:sldId id="279" r:id="rId14"/>
    <p:sldId id="289" r:id="rId15"/>
    <p:sldId id="280" r:id="rId16"/>
    <p:sldId id="290" r:id="rId17"/>
    <p:sldId id="281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67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D4C7D-C279-3B49-9ABD-22ED4D66054F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B941B-D332-3846-9BEB-FFB983881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0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23774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57600"/>
            <a:ext cx="6858000" cy="155448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9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6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8229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5960"/>
            <a:ext cx="8229600" cy="4434840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1800"/>
              </a:spcBef>
              <a:defRPr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/>
            </a:lvl4pPr>
            <a:lvl5pPr>
              <a:spcBef>
                <a:spcPts val="18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6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5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0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0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6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9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4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A3C6C-847F-3242-B7F3-EBFAD42DB7D0}" type="datetimeFigureOut">
              <a:rPr lang="en-US" smtClean="0"/>
              <a:t>10/12/2016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4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FY 2017-18 Funding Request Focus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 anchor="ctr" anchorCtr="0">
            <a:normAutofit/>
          </a:bodyPr>
          <a:lstStyle/>
          <a:p>
            <a:r>
              <a:rPr lang="en-US" sz="2800" dirty="0"/>
              <a:t>What resource areas do we need to sustain, revise, support to serve learners well?</a:t>
            </a:r>
          </a:p>
        </p:txBody>
      </p:sp>
    </p:spTree>
    <p:extLst>
      <p:ext uri="{BB962C8B-B14F-4D97-AF65-F5344CB8AC3E}">
        <p14:creationId xmlns:p14="http://schemas.microsoft.com/office/powerpoint/2010/main" val="137802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4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Poverty</a:t>
            </a:r>
          </a:p>
          <a:p>
            <a:r>
              <a:rPr lang="en-US" dirty="0"/>
              <a:t>ESL </a:t>
            </a:r>
          </a:p>
          <a:p>
            <a:r>
              <a:rPr lang="en-US" dirty="0"/>
              <a:t>Special Education </a:t>
            </a:r>
          </a:p>
          <a:p>
            <a:r>
              <a:rPr lang="en-US" dirty="0"/>
              <a:t>Title I </a:t>
            </a:r>
          </a:p>
          <a:p>
            <a:r>
              <a:rPr lang="en-US" dirty="0"/>
              <a:t>Learning Performance –</a:t>
            </a:r>
            <a:r>
              <a:rPr lang="en-US" dirty="0" smtClean="0"/>
              <a:t> </a:t>
            </a:r>
            <a:r>
              <a:rPr lang="en-US" dirty="0"/>
              <a:t>all data sets (State of </a:t>
            </a:r>
            <a:r>
              <a:rPr lang="en-US" dirty="0" smtClean="0"/>
              <a:t>the Division</a:t>
            </a:r>
            <a:r>
              <a:rPr lang="en-US" dirty="0"/>
              <a:t>) </a:t>
            </a:r>
          </a:p>
          <a:p>
            <a:r>
              <a:rPr lang="en-US" dirty="0"/>
              <a:t>Counseling/Mental Health </a:t>
            </a:r>
          </a:p>
          <a:p>
            <a:r>
              <a:rPr lang="en-US" dirty="0"/>
              <a:t>Discipline </a:t>
            </a:r>
          </a:p>
          <a:p>
            <a:r>
              <a:rPr lang="en-US" dirty="0"/>
              <a:t>Student Feedback – boredom/engagement/like</a:t>
            </a:r>
          </a:p>
          <a:p>
            <a:r>
              <a:rPr lang="en-US" dirty="0"/>
              <a:t>ACES Survey CDC report (childhood trauma)</a:t>
            </a:r>
          </a:p>
        </p:txBody>
      </p:sp>
    </p:spTree>
    <p:extLst>
      <p:ext uri="{BB962C8B-B14F-4D97-AF65-F5344CB8AC3E}">
        <p14:creationId xmlns:p14="http://schemas.microsoft.com/office/powerpoint/2010/main" val="150695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108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Equity, Access, Parity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Supplemental Services </a:t>
            </a:r>
          </a:p>
          <a:p>
            <a:r>
              <a:rPr lang="en-US" dirty="0"/>
              <a:t>Volunteerism </a:t>
            </a:r>
          </a:p>
          <a:p>
            <a:r>
              <a:rPr lang="en-US" dirty="0"/>
              <a:t>CIP </a:t>
            </a:r>
          </a:p>
          <a:p>
            <a:r>
              <a:rPr lang="en-US" dirty="0"/>
              <a:t>PTO </a:t>
            </a:r>
            <a:r>
              <a:rPr lang="en-US" dirty="0" smtClean="0"/>
              <a:t>Fundraising </a:t>
            </a:r>
            <a:endParaRPr lang="en-US" dirty="0"/>
          </a:p>
          <a:p>
            <a:r>
              <a:rPr lang="en-US" dirty="0"/>
              <a:t>Support Services </a:t>
            </a:r>
          </a:p>
          <a:p>
            <a:r>
              <a:rPr lang="en-US" dirty="0"/>
              <a:t>Specialty Programs and Transportation </a:t>
            </a:r>
          </a:p>
          <a:p>
            <a:r>
              <a:rPr lang="en-US" dirty="0"/>
              <a:t>Summer Programming </a:t>
            </a:r>
          </a:p>
          <a:p>
            <a:r>
              <a:rPr lang="en-US" dirty="0"/>
              <a:t>Tech Infrastructure and </a:t>
            </a:r>
            <a:r>
              <a:rPr lang="en-US" dirty="0" smtClean="0"/>
              <a:t>Support (home </a:t>
            </a:r>
            <a:r>
              <a:rPr lang="en-US" dirty="0"/>
              <a:t>and </a:t>
            </a:r>
            <a:r>
              <a:rPr lang="en-US" dirty="0" smtClean="0"/>
              <a:t>school)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99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963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 &amp; Feedback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School Leaders with Concentrated Poverty </a:t>
            </a:r>
          </a:p>
          <a:p>
            <a:r>
              <a:rPr lang="en-US" dirty="0"/>
              <a:t>All Principals </a:t>
            </a:r>
          </a:p>
          <a:p>
            <a:r>
              <a:rPr lang="en-US" dirty="0"/>
              <a:t>Advisories – parent, teacher, special education, student, </a:t>
            </a:r>
            <a:r>
              <a:rPr lang="en-US" dirty="0" smtClean="0"/>
              <a:t>financial, etc.</a:t>
            </a:r>
          </a:p>
          <a:p>
            <a:r>
              <a:rPr lang="en-US" dirty="0" smtClean="0"/>
              <a:t>Special </a:t>
            </a:r>
            <a:r>
              <a:rPr lang="en-US" dirty="0"/>
              <a:t>Teacher Focus Group</a:t>
            </a:r>
          </a:p>
          <a:p>
            <a:r>
              <a:rPr lang="en-US" dirty="0"/>
              <a:t>Community </a:t>
            </a:r>
            <a:r>
              <a:rPr lang="en-US" dirty="0" smtClean="0"/>
              <a:t>Survey </a:t>
            </a:r>
            <a:endParaRPr lang="en-US" dirty="0"/>
          </a:p>
          <a:p>
            <a:r>
              <a:rPr lang="en-US" dirty="0" smtClean="0"/>
              <a:t>School Board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212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6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Next: </a:t>
            </a:r>
            <a:br>
              <a:rPr lang="en-US" dirty="0" smtClean="0"/>
            </a:br>
            <a:r>
              <a:rPr lang="en-US" dirty="0" smtClean="0"/>
              <a:t>Superintendent’s Funding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State of </a:t>
            </a:r>
            <a:r>
              <a:rPr lang="en-US" dirty="0" smtClean="0"/>
              <a:t>the Division </a:t>
            </a:r>
            <a:r>
              <a:rPr lang="en-US" dirty="0"/>
              <a:t>Report to Board </a:t>
            </a:r>
          </a:p>
          <a:p>
            <a:r>
              <a:rPr lang="en-US" dirty="0"/>
              <a:t>Board Direction to Superintendent </a:t>
            </a:r>
          </a:p>
          <a:p>
            <a:r>
              <a:rPr lang="en-US" dirty="0"/>
              <a:t>Input and Feedback from Stakeholders to Superintendent </a:t>
            </a:r>
          </a:p>
          <a:p>
            <a:r>
              <a:rPr lang="en-US" dirty="0"/>
              <a:t>Governor’s Budget (school funding and VRS) </a:t>
            </a:r>
          </a:p>
          <a:p>
            <a:r>
              <a:rPr lang="en-US" dirty="0"/>
              <a:t>Joint Board Meetings </a:t>
            </a:r>
          </a:p>
          <a:p>
            <a:r>
              <a:rPr lang="en-US" dirty="0"/>
              <a:t>Funding Request Development Process – Dr. Haas with </a:t>
            </a:r>
            <a:r>
              <a:rPr lang="en-US" dirty="0" smtClean="0"/>
              <a:t>Cabinet </a:t>
            </a:r>
            <a:r>
              <a:rPr lang="en-US" dirty="0"/>
              <a:t>and departmental team support </a:t>
            </a:r>
          </a:p>
          <a:p>
            <a:r>
              <a:rPr lang="en-US" dirty="0"/>
              <a:t>Superintendent’s Funding Request Presentation to </a:t>
            </a:r>
            <a:r>
              <a:rPr lang="en-US" dirty="0" smtClean="0"/>
              <a:t>Board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22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70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Basics of a Superintendent’s Funding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Vision, Mission, Goals, Priorities, Actions </a:t>
            </a:r>
          </a:p>
          <a:p>
            <a:r>
              <a:rPr lang="en-US" dirty="0"/>
              <a:t>Continuation of Phased-In Strategic Initiatives </a:t>
            </a:r>
          </a:p>
          <a:p>
            <a:r>
              <a:rPr lang="en-US" dirty="0"/>
              <a:t>Maintenance of Effort </a:t>
            </a:r>
          </a:p>
          <a:p>
            <a:r>
              <a:rPr lang="en-US" dirty="0"/>
              <a:t>Growth </a:t>
            </a:r>
          </a:p>
          <a:p>
            <a:r>
              <a:rPr lang="en-US" dirty="0"/>
              <a:t>Compensation and Benefits </a:t>
            </a:r>
          </a:p>
          <a:p>
            <a:r>
              <a:rPr lang="en-US" dirty="0"/>
              <a:t>Expansion of Strategic Priorities</a:t>
            </a:r>
          </a:p>
        </p:txBody>
      </p:sp>
    </p:spTree>
    <p:extLst>
      <p:ext uri="{BB962C8B-B14F-4D97-AF65-F5344CB8AC3E}">
        <p14:creationId xmlns:p14="http://schemas.microsoft.com/office/powerpoint/2010/main" val="417375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262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Initiatives in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School Nurses </a:t>
            </a:r>
          </a:p>
          <a:p>
            <a:r>
              <a:rPr lang="en-US" dirty="0"/>
              <a:t>Learning Technology Support </a:t>
            </a:r>
          </a:p>
          <a:p>
            <a:r>
              <a:rPr lang="en-US" dirty="0"/>
              <a:t>Elementary Languages Programming</a:t>
            </a:r>
          </a:p>
          <a:p>
            <a:r>
              <a:rPr lang="en-US" dirty="0"/>
              <a:t>Professional Development and Training</a:t>
            </a:r>
          </a:p>
        </p:txBody>
      </p:sp>
    </p:spTree>
    <p:extLst>
      <p:ext uri="{BB962C8B-B14F-4D97-AF65-F5344CB8AC3E}">
        <p14:creationId xmlns:p14="http://schemas.microsoft.com/office/powerpoint/2010/main" val="2529583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247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Equity, Access, Parity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Equity of program, instructional quality, staff, assessment = elimination of achievement  and performance gaps </a:t>
            </a:r>
          </a:p>
          <a:p>
            <a:r>
              <a:rPr lang="en-US" dirty="0"/>
              <a:t>Access to rich, defined curriculum, engaged learning, learning technologies and support services =  elimination of achievement  and performance gaps </a:t>
            </a:r>
          </a:p>
          <a:p>
            <a:r>
              <a:rPr lang="en-US" dirty="0"/>
              <a:t>Parity in  learning spaces (classrooms, libraries, art, music, PE, </a:t>
            </a:r>
            <a:r>
              <a:rPr lang="en-US" dirty="0" smtClean="0"/>
              <a:t>etc.), </a:t>
            </a:r>
            <a:r>
              <a:rPr lang="en-US" dirty="0"/>
              <a:t>learning resources (science lab and CTE equipment,  research </a:t>
            </a:r>
            <a:r>
              <a:rPr lang="en-US" dirty="0" smtClean="0"/>
              <a:t>databases) </a:t>
            </a:r>
            <a:endParaRPr lang="en-US" dirty="0"/>
          </a:p>
          <a:p>
            <a:r>
              <a:rPr lang="en-US" dirty="0"/>
              <a:t>Technology, books, etc</a:t>
            </a:r>
            <a:r>
              <a:rPr lang="en-US" dirty="0" smtClean="0"/>
              <a:t>., </a:t>
            </a:r>
            <a:r>
              <a:rPr lang="en-US" dirty="0"/>
              <a:t>program offerings  =  elimination of achievement  and performance gaps </a:t>
            </a:r>
          </a:p>
        </p:txBody>
      </p:sp>
    </p:spTree>
    <p:extLst>
      <p:ext uri="{BB962C8B-B14F-4D97-AF65-F5344CB8AC3E}">
        <p14:creationId xmlns:p14="http://schemas.microsoft.com/office/powerpoint/2010/main" val="389757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28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8960" y="2560320"/>
            <a:ext cx="54864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Work Consistent With Lifelong-Learner Competencies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Floor is </a:t>
            </a:r>
            <a:r>
              <a:rPr lang="en-US" dirty="0" smtClean="0"/>
              <a:t>accessible </a:t>
            </a:r>
            <a:endParaRPr lang="en-US" dirty="0"/>
          </a:p>
          <a:p>
            <a:r>
              <a:rPr lang="en-US" dirty="0"/>
              <a:t>Ceiling is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 </a:t>
            </a:r>
            <a:endParaRPr lang="en-US" dirty="0"/>
          </a:p>
          <a:p>
            <a:r>
              <a:rPr lang="en-US" dirty="0"/>
              <a:t>Walls are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281&quot;&gt;&lt;property id=&quot;20148&quot; value=&quot;5&quot;/&gt;&lt;property id=&quot;20300&quot; value=&quot;Slide 3 - &amp;quot;The Basics of a Superintendent’s Funding Request&amp;quot;&quot;/&gt;&lt;property id=&quot;20307&quot; value=&quot;274&quot;/&gt;&lt;/object&gt;&lt;object type=&quot;3&quot; unique_id=&quot;10282&quot;&gt;&lt;property id=&quot;20148&quot; value=&quot;5&quot;/&gt;&lt;property id=&quot;20300&quot; value=&quot;Slide 5 - &amp;quot;Initiatives in Progress&amp;quot;&quot;/&gt;&lt;property id=&quot;20307&quot; value=&quot;275&quot;/&gt;&lt;/object&gt;&lt;object type=&quot;3&quot; unique_id=&quot;10283&quot;&gt;&lt;property id=&quot;20148&quot; value=&quot;5&quot;/&gt;&lt;property id=&quot;20300&quot; value=&quot;Slide 7 - &amp;quot;Equity, Access, Parity&amp;quot;&quot;/&gt;&lt;property id=&quot;20307&quot; value=&quot;276&quot;/&gt;&lt;/object&gt;&lt;object type=&quot;3&quot; unique_id=&quot;10284&quot;&gt;&lt;property id=&quot;20148&quot; value=&quot;5&quot;/&gt;&lt;property id=&quot;20300&quot; value=&quot;Slide 9 - &amp;quot;Learning Work Consistent With Lifelong-Learner Competencies&amp;quot;&quot;/&gt;&lt;property id=&quot;20307&quot; value=&quot;277&quot;/&gt;&lt;/object&gt;&lt;object type=&quot;3&quot; unique_id=&quot;10285&quot;&gt;&lt;property id=&quot;20148&quot; value=&quot;5&quot;/&gt;&lt;property id=&quot;20300&quot; value=&quot;Slide 11 - &amp;quot;Data&amp;quot;&quot;/&gt;&lt;property id=&quot;20307&quot; value=&quot;278&quot;/&gt;&lt;/object&gt;&lt;object type=&quot;3&quot; unique_id=&quot;10286&quot;&gt;&lt;property id=&quot;20148&quot; value=&quot;5&quot;/&gt;&lt;property id=&quot;20300&quot; value=&quot;Slide 13 - &amp;quot;Equity, Access, Parity&amp;quot;&quot;/&gt;&lt;property id=&quot;20307&quot; value=&quot;279&quot;/&gt;&lt;/object&gt;&lt;object type=&quot;3&quot; unique_id=&quot;10287&quot;&gt;&lt;property id=&quot;20148&quot; value=&quot;5&quot;/&gt;&lt;property id=&quot;20300&quot; value=&quot;Slide 15 - &amp;quot;Engagement &amp;amp; Feedback Process&amp;quot;&quot;/&gt;&lt;property id=&quot;20307&quot; value=&quot;280&quot;/&gt;&lt;/object&gt;&lt;object type=&quot;3&quot; unique_id=&quot;10288&quot;&gt;&lt;property id=&quot;20148&quot; value=&quot;5&quot;/&gt;&lt;property id=&quot;20300&quot; value=&quot;Slide 17 - &amp;quot;What’s Next:  Superintendent’s Funding Request&amp;quot;&quot;/&gt;&lt;property id=&quot;20307&quot; value=&quot;281&quot;/&gt;&lt;/object&gt;&lt;object type=&quot;3&quot; unique_id=&quot;10367&quot;&gt;&lt;property id=&quot;20148&quot; value=&quot;5&quot;/&gt;&lt;property id=&quot;20300&quot; value=&quot;Slide 1 - &amp;quot;FY 2017-18 Funding Request Focus&amp;quot;&quot;/&gt;&lt;property id=&quot;20307&quot; value=&quot;282&quot;/&gt;&lt;/object&gt;&lt;object type=&quot;3&quot; unique_id=&quot;10501&quot;&gt;&lt;property id=&quot;20148&quot; value=&quot;5&quot;/&gt;&lt;property id=&quot;20300&quot; value=&quot;Slide 2&quot;/&gt;&lt;property id=&quot;20307&quot; value=&quot;283&quot;/&gt;&lt;/object&gt;&lt;object type=&quot;3&quot; unique_id=&quot;10502&quot;&gt;&lt;property id=&quot;20148&quot; value=&quot;5&quot;/&gt;&lt;property id=&quot;20300&quot; value=&quot;Slide 4&quot;/&gt;&lt;property id=&quot;20307&quot; value=&quot;284&quot;/&gt;&lt;/object&gt;&lt;object type=&quot;3&quot; unique_id=&quot;10503&quot;&gt;&lt;property id=&quot;20148&quot; value=&quot;5&quot;/&gt;&lt;property id=&quot;20300&quot; value=&quot;Slide 6&quot;/&gt;&lt;property id=&quot;20307&quot; value=&quot;285&quot;/&gt;&lt;/object&gt;&lt;object type=&quot;3&quot; unique_id=&quot;10504&quot;&gt;&lt;property id=&quot;20148&quot; value=&quot;5&quot;/&gt;&lt;property id=&quot;20300&quot; value=&quot;Slide 8&quot;/&gt;&lt;property id=&quot;20307&quot; value=&quot;286&quot;/&gt;&lt;/object&gt;&lt;object type=&quot;3&quot; unique_id=&quot;10505&quot;&gt;&lt;property id=&quot;20148&quot; value=&quot;5&quot;/&gt;&lt;property id=&quot;20300&quot; value=&quot;Slide 10&quot;/&gt;&lt;property id=&quot;20307&quot; value=&quot;287&quot;/&gt;&lt;/object&gt;&lt;object type=&quot;3&quot; unique_id=&quot;10506&quot;&gt;&lt;property id=&quot;20148&quot; value=&quot;5&quot;/&gt;&lt;property id=&quot;20300&quot; value=&quot;Slide 12&quot;/&gt;&lt;property id=&quot;20307&quot; value=&quot;288&quot;/&gt;&lt;/object&gt;&lt;object type=&quot;3&quot; unique_id=&quot;10507&quot;&gt;&lt;property id=&quot;20148&quot; value=&quot;5&quot;/&gt;&lt;property id=&quot;20300&quot; value=&quot;Slide 14&quot;/&gt;&lt;property id=&quot;20307&quot; value=&quot;289&quot;/&gt;&lt;/object&gt;&lt;object type=&quot;3&quot; unique_id=&quot;10508&quot;&gt;&lt;property id=&quot;20148&quot; value=&quot;5&quot;/&gt;&lt;property id=&quot;20300&quot; value=&quot;Slide 16&quot;/&gt;&lt;property id=&quot;20307&quot; value=&quot;290&quot;/&gt;&lt;/object&gt;&lt;/object&gt;&lt;object type=&quot;8&quot; unique_id=&quot;100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316</Words>
  <Application>Microsoft Office PowerPoint</Application>
  <PresentationFormat>On-screen Show (4:3)</PresentationFormat>
  <Paragraphs>57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FY 2017-18 Funding Request Focus</vt:lpstr>
      <vt:lpstr>PowerPoint Presentation</vt:lpstr>
      <vt:lpstr>The Basics of a Superintendent’s Funding Request</vt:lpstr>
      <vt:lpstr>PowerPoint Presentation</vt:lpstr>
      <vt:lpstr>Initiatives in Progress</vt:lpstr>
      <vt:lpstr>PowerPoint Presentation</vt:lpstr>
      <vt:lpstr>Equity, Access, Parity</vt:lpstr>
      <vt:lpstr>PowerPoint Presentation</vt:lpstr>
      <vt:lpstr>Learning Work Consistent With Lifelong-Learner Competencies</vt:lpstr>
      <vt:lpstr>PowerPoint Presentation</vt:lpstr>
      <vt:lpstr>Data</vt:lpstr>
      <vt:lpstr>PowerPoint Presentation</vt:lpstr>
      <vt:lpstr>Equity, Access, Parity</vt:lpstr>
      <vt:lpstr>PowerPoint Presentation</vt:lpstr>
      <vt:lpstr>Engagement &amp; Feedback Process</vt:lpstr>
      <vt:lpstr>PowerPoint Presentation</vt:lpstr>
      <vt:lpstr>What’s Next:  Superintendent’s Funding Request</vt:lpstr>
    </vt:vector>
  </TitlesOfParts>
  <Company>Albemarle County Public Schools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 2017-18 Funding Request Focus</dc:title>
  <dc:creator>Pam Moran</dc:creator>
  <cp:lastModifiedBy>Jennifer Albert Butler</cp:lastModifiedBy>
  <cp:revision>15</cp:revision>
  <dcterms:created xsi:type="dcterms:W3CDTF">2016-10-12T12:41:38Z</dcterms:created>
  <dcterms:modified xsi:type="dcterms:W3CDTF">2016-10-12T20:50:58Z</dcterms:modified>
</cp:coreProperties>
</file>